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285" r:id="rId3"/>
    <p:sldId id="281" r:id="rId4"/>
    <p:sldId id="280" r:id="rId5"/>
    <p:sldId id="278" r:id="rId6"/>
    <p:sldId id="282" r:id="rId7"/>
    <p:sldId id="283" r:id="rId8"/>
    <p:sldId id="289" r:id="rId9"/>
    <p:sldId id="284" r:id="rId10"/>
    <p:sldId id="286" r:id="rId11"/>
    <p:sldId id="261" r:id="rId12"/>
    <p:sldId id="287" r:id="rId13"/>
    <p:sldId id="263" r:id="rId14"/>
    <p:sldId id="288" r:id="rId15"/>
    <p:sldId id="264" r:id="rId16"/>
    <p:sldId id="265" r:id="rId17"/>
    <p:sldId id="266" r:id="rId18"/>
    <p:sldId id="267"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9520" autoAdjust="0"/>
  </p:normalViewPr>
  <p:slideViewPr>
    <p:cSldViewPr>
      <p:cViewPr varScale="1">
        <p:scale>
          <a:sx n="66" d="100"/>
          <a:sy n="6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96F22C-C407-4B23-817D-4B949B05F7DE}" type="datetimeFigureOut">
              <a:rPr lang="ar-SA" smtClean="0"/>
              <a:t>07/15/1440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B6EFE9-D202-4498-BBBA-FA998DF1E3C8}" type="slidenum">
              <a:rPr lang="ar-SA" smtClean="0"/>
              <a:t>‹#›</a:t>
            </a:fld>
            <a:endParaRPr lang="ar-SA"/>
          </a:p>
        </p:txBody>
      </p:sp>
    </p:spTree>
    <p:extLst>
      <p:ext uri="{BB962C8B-B14F-4D97-AF65-F5344CB8AC3E}">
        <p14:creationId xmlns:p14="http://schemas.microsoft.com/office/powerpoint/2010/main" val="4924783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80" charset="0"/>
              </a:defRPr>
            </a:lvl1pPr>
            <a:lvl2pPr marL="742950" indent="-285750">
              <a:defRPr sz="2400">
                <a:solidFill>
                  <a:schemeClr val="tx1"/>
                </a:solidFill>
                <a:latin typeface="Times" pitchFamily="80" charset="0"/>
              </a:defRPr>
            </a:lvl2pPr>
            <a:lvl3pPr marL="1143000" indent="-228600">
              <a:defRPr sz="2400">
                <a:solidFill>
                  <a:schemeClr val="tx1"/>
                </a:solidFill>
                <a:latin typeface="Times" pitchFamily="80" charset="0"/>
              </a:defRPr>
            </a:lvl3pPr>
            <a:lvl4pPr marL="1600200" indent="-228600">
              <a:defRPr sz="2400">
                <a:solidFill>
                  <a:schemeClr val="tx1"/>
                </a:solidFill>
                <a:latin typeface="Times" pitchFamily="80" charset="0"/>
              </a:defRPr>
            </a:lvl4pPr>
            <a:lvl5pPr marL="2057400" indent="-228600">
              <a:defRPr sz="2400">
                <a:solidFill>
                  <a:schemeClr val="tx1"/>
                </a:solidFill>
                <a:latin typeface="Times" pitchFamily="80" charset="0"/>
              </a:defRPr>
            </a:lvl5pPr>
            <a:lvl6pPr marL="2514600" indent="-228600" algn="l" rtl="0" eaLnBrk="0" fontAlgn="base" hangingPunct="0">
              <a:spcBef>
                <a:spcPct val="0"/>
              </a:spcBef>
              <a:spcAft>
                <a:spcPct val="0"/>
              </a:spcAft>
              <a:defRPr sz="2400">
                <a:solidFill>
                  <a:schemeClr val="tx1"/>
                </a:solidFill>
                <a:latin typeface="Times" pitchFamily="80" charset="0"/>
              </a:defRPr>
            </a:lvl6pPr>
            <a:lvl7pPr marL="2971800" indent="-228600" algn="l" rtl="0" eaLnBrk="0" fontAlgn="base" hangingPunct="0">
              <a:spcBef>
                <a:spcPct val="0"/>
              </a:spcBef>
              <a:spcAft>
                <a:spcPct val="0"/>
              </a:spcAft>
              <a:defRPr sz="2400">
                <a:solidFill>
                  <a:schemeClr val="tx1"/>
                </a:solidFill>
                <a:latin typeface="Times" pitchFamily="80" charset="0"/>
              </a:defRPr>
            </a:lvl7pPr>
            <a:lvl8pPr marL="3429000" indent="-228600" algn="l" rtl="0" eaLnBrk="0" fontAlgn="base" hangingPunct="0">
              <a:spcBef>
                <a:spcPct val="0"/>
              </a:spcBef>
              <a:spcAft>
                <a:spcPct val="0"/>
              </a:spcAft>
              <a:defRPr sz="2400">
                <a:solidFill>
                  <a:schemeClr val="tx1"/>
                </a:solidFill>
                <a:latin typeface="Times" pitchFamily="80" charset="0"/>
              </a:defRPr>
            </a:lvl8pPr>
            <a:lvl9pPr marL="3886200" indent="-228600" algn="l" rtl="0" eaLnBrk="0" fontAlgn="base" hangingPunct="0">
              <a:spcBef>
                <a:spcPct val="0"/>
              </a:spcBef>
              <a:spcAft>
                <a:spcPct val="0"/>
              </a:spcAft>
              <a:defRPr sz="2400">
                <a:solidFill>
                  <a:schemeClr val="tx1"/>
                </a:solidFill>
                <a:latin typeface="Times" pitchFamily="80" charset="0"/>
              </a:defRPr>
            </a:lvl9pPr>
          </a:lstStyle>
          <a:p>
            <a:fld id="{BD6AC75B-9756-4521-9492-CE98F8E44602}" type="slidenum">
              <a:rPr lang="en-US" sz="1200"/>
              <a:pPr/>
              <a:t>5</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54B6EFE9-D202-4498-BBBA-FA998DF1E3C8}" type="slidenum">
              <a:rPr lang="ar-SA" smtClean="0"/>
              <a:t>11</a:t>
            </a:fld>
            <a:endParaRPr lang="ar-SA"/>
          </a:p>
        </p:txBody>
      </p:sp>
    </p:spTree>
    <p:extLst>
      <p:ext uri="{BB962C8B-B14F-4D97-AF65-F5344CB8AC3E}">
        <p14:creationId xmlns:p14="http://schemas.microsoft.com/office/powerpoint/2010/main" val="360977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07/15/1440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2119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07/15/1440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19057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07/15/1440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1310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07/15/1440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2033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0D611-E3D0-46A7-A75B-2F66D0029496}" type="datetimeFigureOut">
              <a:rPr lang="ar-SA" smtClean="0"/>
              <a:t>07/15/1440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1579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960D611-E3D0-46A7-A75B-2F66D0029496}" type="datetimeFigureOut">
              <a:rPr lang="ar-SA" smtClean="0"/>
              <a:t>07/15/1440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58510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960D611-E3D0-46A7-A75B-2F66D0029496}" type="datetimeFigureOut">
              <a:rPr lang="ar-SA" smtClean="0"/>
              <a:t>07/15/1440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47298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960D611-E3D0-46A7-A75B-2F66D0029496}" type="datetimeFigureOut">
              <a:rPr lang="ar-SA" smtClean="0"/>
              <a:t>07/15/1440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4474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D611-E3D0-46A7-A75B-2F66D0029496}" type="datetimeFigureOut">
              <a:rPr lang="ar-SA" smtClean="0"/>
              <a:t>07/15/1440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3873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07/15/1440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3453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07/15/1440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112516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960D611-E3D0-46A7-A75B-2F66D0029496}" type="datetimeFigureOut">
              <a:rPr lang="ar-SA" smtClean="0"/>
              <a:t>07/15/1440</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E59AA4C-EE45-4781-9EE1-94C7805A138F}" type="slidenum">
              <a:rPr lang="ar-SA" smtClean="0"/>
              <a:t>‹#›</a:t>
            </a:fld>
            <a:endParaRPr lang="ar-SA"/>
          </a:p>
        </p:txBody>
      </p:sp>
    </p:spTree>
    <p:extLst>
      <p:ext uri="{BB962C8B-B14F-4D97-AF65-F5344CB8AC3E}">
        <p14:creationId xmlns:p14="http://schemas.microsoft.com/office/powerpoint/2010/main" val="675636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846640" cy="2016223"/>
          </a:xfrm>
        </p:spPr>
        <p:txBody>
          <a:bodyPr>
            <a:normAutofit fontScale="90000"/>
          </a:bodyPr>
          <a:lstStyle/>
          <a:p>
            <a:r>
              <a:rPr lang="en-US" sz="4000" b="1" dirty="0" smtClean="0"/>
              <a:t/>
            </a:r>
            <a:br>
              <a:rPr lang="en-US" sz="4000" b="1" dirty="0" smtClean="0"/>
            </a:br>
            <a:r>
              <a:rPr lang="en-US" sz="4000" b="1" dirty="0"/>
              <a:t/>
            </a:r>
            <a:br>
              <a:rPr lang="en-US" sz="4000" b="1" dirty="0"/>
            </a:br>
            <a:r>
              <a:rPr lang="en-US" b="1" u="sng" dirty="0">
                <a:latin typeface="Algerian" pitchFamily="82" charset="0"/>
              </a:rPr>
              <a:t>Nanostructured Materials</a:t>
            </a:r>
            <a:r>
              <a:rPr lang="en-US" b="1" dirty="0" smtClean="0">
                <a:solidFill>
                  <a:srgbClr val="C00000"/>
                </a:solidFill>
                <a:latin typeface="Algerian" pitchFamily="82" charset="0"/>
              </a:rPr>
              <a:t/>
            </a:r>
            <a:br>
              <a:rPr lang="en-US" b="1" dirty="0" smtClean="0">
                <a:solidFill>
                  <a:srgbClr val="C00000"/>
                </a:solidFill>
                <a:latin typeface="Algerian" pitchFamily="82" charset="0"/>
              </a:rPr>
            </a:br>
            <a:r>
              <a:rPr lang="en-US" b="1" dirty="0">
                <a:solidFill>
                  <a:srgbClr val="C00000"/>
                </a:solidFill>
                <a:latin typeface="Algerian" pitchFamily="82" charset="0"/>
              </a:rPr>
              <a:t/>
            </a:r>
            <a:br>
              <a:rPr lang="en-US" b="1" dirty="0">
                <a:solidFill>
                  <a:srgbClr val="C00000"/>
                </a:solidFill>
                <a:latin typeface="Algerian" pitchFamily="82" charset="0"/>
              </a:rPr>
            </a:br>
            <a:r>
              <a:rPr lang="en-US" sz="4000" b="1" dirty="0" smtClean="0"/>
              <a:t>                          </a:t>
            </a:r>
            <a:r>
              <a:rPr lang="en-US" sz="3600" b="1" dirty="0" smtClean="0"/>
              <a:t>lecture-2</a:t>
            </a:r>
            <a:r>
              <a:rPr lang="en-US" sz="4000" b="1" dirty="0" smtClean="0"/>
              <a:t>                                </a:t>
            </a:r>
            <a:br>
              <a:rPr lang="en-US" sz="4000" b="1" dirty="0" smtClean="0"/>
            </a:br>
            <a:r>
              <a:rPr lang="en-US" dirty="0"/>
              <a:t/>
            </a:r>
            <a:br>
              <a:rPr lang="en-US" dirty="0"/>
            </a:br>
            <a:endParaRPr lang="ar-SA" dirty="0"/>
          </a:p>
        </p:txBody>
      </p:sp>
      <p:sp>
        <p:nvSpPr>
          <p:cNvPr id="3" name="Subtitle 2"/>
          <p:cNvSpPr>
            <a:spLocks noGrp="1"/>
          </p:cNvSpPr>
          <p:nvPr>
            <p:ph type="subTitle" idx="1"/>
          </p:nvPr>
        </p:nvSpPr>
        <p:spPr>
          <a:xfrm>
            <a:off x="683568" y="3284984"/>
            <a:ext cx="7848872" cy="2664296"/>
          </a:xfrm>
        </p:spPr>
        <p:txBody>
          <a:bodyPr>
            <a:normAutofit fontScale="25000" lnSpcReduction="20000"/>
          </a:bodyPr>
          <a:lstStyle/>
          <a:p>
            <a:pPr eaLnBrk="0" fontAlgn="base" hangingPunct="0"/>
            <a:r>
              <a:rPr lang="en-US" sz="17600" b="1" i="1" dirty="0"/>
              <a:t>Classification of </a:t>
            </a:r>
            <a:r>
              <a:rPr lang="en-US" sz="17600" b="1" i="1" dirty="0" err="1"/>
              <a:t>Nanomaterials</a:t>
            </a:r>
            <a:endParaRPr lang="en-US" sz="17600" b="1" i="1" dirty="0"/>
          </a:p>
          <a:p>
            <a:pPr eaLnBrk="0" fontAlgn="base" hangingPunct="0"/>
            <a:r>
              <a:rPr lang="en-US" sz="3600" b="1" dirty="0">
                <a:effectLst>
                  <a:outerShdw blurRad="38100" dist="38100" dir="2700000" algn="tl">
                    <a:srgbClr val="C0C0C0"/>
                  </a:outerShdw>
                </a:effectLst>
              </a:rPr>
              <a:t> </a:t>
            </a:r>
            <a:endParaRPr lang="en-US" sz="3600" dirty="0"/>
          </a:p>
          <a:p>
            <a:pPr eaLnBrk="0" fontAlgn="base" hangingPunct="0"/>
            <a:r>
              <a:rPr lang="en-US" sz="9800" b="1" dirty="0" smtClean="0">
                <a:solidFill>
                  <a:srgbClr val="00B050"/>
                </a:solidFill>
                <a:effectLst>
                  <a:outerShdw blurRad="38100" dist="38100" dir="2700000" algn="tl">
                    <a:srgbClr val="C0C0C0"/>
                  </a:outerShdw>
                </a:effectLst>
              </a:rPr>
              <a:t> </a:t>
            </a:r>
            <a:endParaRPr lang="en-US" sz="9800" dirty="0" smtClean="0">
              <a:solidFill>
                <a:srgbClr val="00B050"/>
              </a:solidFill>
            </a:endParaRPr>
          </a:p>
          <a:p>
            <a:pPr eaLnBrk="0" fontAlgn="base" hangingPunct="0"/>
            <a:r>
              <a:rPr lang="en-US" b="1" dirty="0">
                <a:effectLst>
                  <a:outerShdw blurRad="38100" dist="38100" dir="2700000" algn="tl">
                    <a:srgbClr val="C0C0C0"/>
                  </a:outerShdw>
                </a:effectLst>
              </a:rPr>
              <a:t> </a:t>
            </a:r>
            <a:endParaRPr lang="en-US" dirty="0"/>
          </a:p>
          <a:p>
            <a:pPr eaLnBrk="0" fontAlgn="base" hangingPunct="0"/>
            <a:r>
              <a:rPr lang="en-US" b="1" dirty="0">
                <a:effectLst>
                  <a:outerShdw blurRad="38100" dist="38100" dir="2700000" algn="tl">
                    <a:srgbClr val="C0C0C0"/>
                  </a:outerShdw>
                </a:effectLst>
              </a:rPr>
              <a:t> </a:t>
            </a:r>
            <a:endParaRPr lang="en-US" dirty="0"/>
          </a:p>
          <a:p>
            <a:pPr eaLnBrk="0" fontAlgn="base" hangingPunct="0"/>
            <a:r>
              <a:rPr lang="en-US" b="1" dirty="0">
                <a:effectLst>
                  <a:outerShdw blurRad="38100" dist="38100" dir="2700000" algn="tl">
                    <a:srgbClr val="C0C0C0"/>
                  </a:outerShdw>
                </a:effectLst>
              </a:rPr>
              <a:t> </a:t>
            </a:r>
            <a:endParaRPr lang="en-US" dirty="0"/>
          </a:p>
          <a:p>
            <a:pPr eaLnBrk="0" fontAlgn="base" hangingPunct="0"/>
            <a:r>
              <a:rPr lang="en-US" b="1" dirty="0">
                <a:effectLst>
                  <a:outerShdw blurRad="38100" dist="38100" dir="2700000" algn="tl">
                    <a:srgbClr val="C0C0C0"/>
                  </a:outerShdw>
                </a:effectLst>
              </a:rPr>
              <a:t> </a:t>
            </a:r>
            <a:endParaRPr lang="en-US" dirty="0"/>
          </a:p>
          <a:p>
            <a:pPr eaLnBrk="0" fontAlgn="base" hangingPunct="0"/>
            <a:r>
              <a:rPr lang="en-US" b="1" u="sng" dirty="0">
                <a:effectLst>
                  <a:outerShdw blurRad="38100" dist="38100" dir="2700000" algn="tl">
                    <a:srgbClr val="C0C0C0"/>
                  </a:outerShdw>
                </a:effectLst>
              </a:rPr>
              <a:t> </a:t>
            </a:r>
            <a:endParaRPr lang="en-US" sz="12800" dirty="0"/>
          </a:p>
          <a:p>
            <a:r>
              <a:rPr lang="en-US" sz="12800" b="1" i="1" dirty="0" smtClean="0">
                <a:solidFill>
                  <a:srgbClr val="C00000"/>
                </a:solidFill>
              </a:rPr>
              <a:t>Dr. </a:t>
            </a:r>
            <a:r>
              <a:rPr lang="en-US" sz="12800" b="1" i="1" dirty="0" err="1" smtClean="0">
                <a:solidFill>
                  <a:srgbClr val="C00000"/>
                </a:solidFill>
              </a:rPr>
              <a:t>Suha</a:t>
            </a:r>
            <a:r>
              <a:rPr lang="en-US" sz="12800" b="1" i="1" dirty="0" smtClean="0">
                <a:solidFill>
                  <a:srgbClr val="C00000"/>
                </a:solidFill>
              </a:rPr>
              <a:t> I. Al- </a:t>
            </a:r>
            <a:r>
              <a:rPr lang="en-US" sz="12800" b="1" i="1" dirty="0" err="1" smtClean="0">
                <a:solidFill>
                  <a:srgbClr val="C00000"/>
                </a:solidFill>
              </a:rPr>
              <a:t>Nassar</a:t>
            </a:r>
            <a:endParaRPr lang="ar-SA" sz="12800" i="1" dirty="0">
              <a:solidFill>
                <a:srgbClr val="C00000"/>
              </a:solidFill>
            </a:endParaRPr>
          </a:p>
        </p:txBody>
      </p:sp>
    </p:spTree>
    <p:extLst>
      <p:ext uri="{BB962C8B-B14F-4D97-AF65-F5344CB8AC3E}">
        <p14:creationId xmlns:p14="http://schemas.microsoft.com/office/powerpoint/2010/main" val="32458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0648"/>
            <a:ext cx="8208912" cy="6192688"/>
          </a:xfrm>
        </p:spPr>
        <p:txBody>
          <a:bodyPr>
            <a:noAutofit/>
          </a:bodyPr>
          <a:lstStyle/>
          <a:p>
            <a:pPr marL="0" indent="0" algn="just" rtl="0">
              <a:lnSpc>
                <a:spcPct val="150000"/>
              </a:lnSpc>
              <a:buNone/>
            </a:pPr>
            <a:r>
              <a:rPr lang="en-US" sz="2000" dirty="0"/>
              <a:t>They are another important nanostructure, they include many shapes such as </a:t>
            </a:r>
            <a:r>
              <a:rPr lang="en-US" sz="2000" dirty="0" err="1"/>
              <a:t>nanofilms</a:t>
            </a:r>
            <a:r>
              <a:rPr lang="en-US" sz="2000" dirty="0"/>
              <a:t>, </a:t>
            </a:r>
            <a:r>
              <a:rPr lang="en-US" sz="2000" dirty="0" err="1"/>
              <a:t>nanolayers</a:t>
            </a:r>
            <a:r>
              <a:rPr lang="en-US" sz="2000" dirty="0"/>
              <a:t>, </a:t>
            </a:r>
            <a:r>
              <a:rPr lang="en-US" sz="2000" dirty="0" err="1"/>
              <a:t>nanocoatings</a:t>
            </a:r>
            <a:r>
              <a:rPr lang="en-US" sz="2000" dirty="0"/>
              <a:t>   and </a:t>
            </a:r>
            <a:r>
              <a:rPr lang="en-US" sz="2000" dirty="0" err="1"/>
              <a:t>nanodiscs</a:t>
            </a:r>
            <a:r>
              <a:rPr lang="en-US" sz="2000" dirty="0"/>
              <a:t>, thus they have been a subject of intensive study for almost a century. </a:t>
            </a:r>
          </a:p>
          <a:p>
            <a:pPr marL="0" indent="0" algn="just" rtl="0">
              <a:lnSpc>
                <a:spcPct val="150000"/>
              </a:lnSpc>
              <a:buNone/>
            </a:pPr>
            <a:r>
              <a:rPr lang="en-US" sz="2000" b="1" i="1" dirty="0"/>
              <a:t>Quantum well</a:t>
            </a:r>
            <a:r>
              <a:rPr lang="en-US" sz="2000" dirty="0"/>
              <a:t>: It is a two dimensional system The electron can move in two directions and restricted in one direction</a:t>
            </a:r>
            <a:r>
              <a:rPr lang="en-US" sz="2000" dirty="0" smtClean="0"/>
              <a:t>.</a:t>
            </a:r>
          </a:p>
          <a:p>
            <a:pPr marL="0" indent="0" algn="just" rtl="0">
              <a:lnSpc>
                <a:spcPct val="150000"/>
              </a:lnSpc>
              <a:buNone/>
            </a:pPr>
            <a:r>
              <a:rPr lang="en-US" sz="2000" dirty="0"/>
              <a:t>A quantum well is formed by sandwiching a semiconductor material (for example, gallium arsenide) between two layers of a different semiconductor material with a greater band gap (for example, </a:t>
            </a:r>
            <a:r>
              <a:rPr lang="en-US" sz="2000" dirty="0" err="1"/>
              <a:t>aluminium</a:t>
            </a:r>
            <a:r>
              <a:rPr lang="en-US" sz="2000" dirty="0"/>
              <a:t> arsenide). </a:t>
            </a:r>
          </a:p>
          <a:p>
            <a:pPr marL="0" indent="0" algn="just" rtl="0">
              <a:lnSpc>
                <a:spcPct val="150000"/>
              </a:lnSpc>
              <a:buNone/>
            </a:pPr>
            <a:endParaRPr lang="en-US" sz="2000" dirty="0"/>
          </a:p>
          <a:p>
            <a:pPr marL="0" indent="0" algn="l">
              <a:lnSpc>
                <a:spcPct val="150000"/>
              </a:lnSpc>
              <a:buNone/>
            </a:pPr>
            <a:endParaRPr lang="en-US" sz="2000" dirty="0">
              <a:cs typeface="+mj-cs"/>
            </a:endParaRPr>
          </a:p>
        </p:txBody>
      </p:sp>
    </p:spTree>
    <p:extLst>
      <p:ext uri="{BB962C8B-B14F-4D97-AF65-F5344CB8AC3E}">
        <p14:creationId xmlns:p14="http://schemas.microsoft.com/office/powerpoint/2010/main" val="545494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97346"/>
            <a:ext cx="8352928" cy="5122941"/>
          </a:xfrm>
          <a:prstGeom prst="rect">
            <a:avLst/>
          </a:prstGeom>
        </p:spPr>
        <p:txBody>
          <a:bodyPr wrap="square">
            <a:spAutoFit/>
          </a:bodyPr>
          <a:lstStyle/>
          <a:p>
            <a:pPr algn="just" rtl="0">
              <a:lnSpc>
                <a:spcPct val="150000"/>
              </a:lnSpc>
            </a:pPr>
            <a:r>
              <a:rPr lang="en-US" sz="2000" dirty="0" smtClean="0">
                <a:cs typeface="+mj-cs"/>
              </a:rPr>
              <a:t>The </a:t>
            </a:r>
            <a:r>
              <a:rPr lang="en-US" sz="2000" dirty="0">
                <a:cs typeface="+mj-cs"/>
              </a:rPr>
              <a:t>significance of gallium arsenide is that its band gap (the energy difference between the valence band and the conduction band) is described as ‘direct’, which means that electrons can be excited to the conduction band (and vice versa) without needing to undergo a significant change in momentum. This makes the process much more efficient and explains why substances like gallium arsenide are used in optical devices such as lasers. Conventional lasers have used thicknesses of gallium arsenide of above 100 nm (hence just outside the </a:t>
            </a:r>
            <a:r>
              <a:rPr lang="en-US" sz="2000" dirty="0" err="1">
                <a:cs typeface="+mj-cs"/>
              </a:rPr>
              <a:t>nanoscale</a:t>
            </a:r>
            <a:r>
              <a:rPr lang="en-US" sz="2000" dirty="0">
                <a:cs typeface="+mj-cs"/>
              </a:rPr>
              <a:t>); quantum well lasers have thicknesses of around 10 nm. The quantum </a:t>
            </a:r>
            <a:r>
              <a:rPr lang="en-US" sz="2000" dirty="0" err="1">
                <a:cs typeface="+mj-cs"/>
              </a:rPr>
              <a:t>behaviour</a:t>
            </a:r>
            <a:r>
              <a:rPr lang="en-US" sz="2000" dirty="0">
                <a:cs typeface="+mj-cs"/>
              </a:rPr>
              <a:t> of these systems means that, as with quantum dots, the wavelength of light emitted can be tuned by adjusting the thickness of the la</a:t>
            </a:r>
            <a:r>
              <a:rPr lang="en-US" dirty="0"/>
              <a:t>yer.</a:t>
            </a:r>
          </a:p>
        </p:txBody>
      </p:sp>
    </p:spTree>
    <p:extLst>
      <p:ext uri="{BB962C8B-B14F-4D97-AF65-F5344CB8AC3E}">
        <p14:creationId xmlns:p14="http://schemas.microsoft.com/office/powerpoint/2010/main" val="2670584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0393"/>
            <a:ext cx="8496944" cy="630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020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064896" cy="3785652"/>
          </a:xfrm>
          <a:prstGeom prst="rect">
            <a:avLst/>
          </a:prstGeom>
        </p:spPr>
        <p:txBody>
          <a:bodyPr wrap="square">
            <a:spAutoFit/>
          </a:bodyPr>
          <a:lstStyle/>
          <a:p>
            <a:pPr algn="just" rtl="0">
              <a:lnSpc>
                <a:spcPct val="150000"/>
              </a:lnSpc>
            </a:pPr>
            <a:r>
              <a:rPr lang="en-US" sz="2000" dirty="0">
                <a:cs typeface="+mj-cs"/>
              </a:rPr>
              <a:t>Three-dimensional </a:t>
            </a:r>
            <a:r>
              <a:rPr lang="en-US" sz="2000" dirty="0" err="1">
                <a:cs typeface="+mj-cs"/>
              </a:rPr>
              <a:t>nanomaterials</a:t>
            </a:r>
            <a:r>
              <a:rPr lang="en-US" sz="2000" dirty="0">
                <a:cs typeface="+mj-cs"/>
              </a:rPr>
              <a:t>, also known as bulk </a:t>
            </a:r>
            <a:r>
              <a:rPr lang="en-US" sz="2000" dirty="0" err="1">
                <a:cs typeface="+mj-cs"/>
              </a:rPr>
              <a:t>nanomaterials</a:t>
            </a:r>
            <a:r>
              <a:rPr lang="en-US" sz="2000" dirty="0">
                <a:cs typeface="+mj-cs"/>
              </a:rPr>
              <a:t>, are relatively difficult to classify. However, it is true to say that bulk </a:t>
            </a:r>
            <a:r>
              <a:rPr lang="en-US" sz="2000" dirty="0" err="1">
                <a:cs typeface="+mj-cs"/>
              </a:rPr>
              <a:t>nanomaterials</a:t>
            </a:r>
            <a:r>
              <a:rPr lang="en-US" sz="2000" dirty="0">
                <a:cs typeface="+mj-cs"/>
              </a:rPr>
              <a:t> are materials that are not confined to the </a:t>
            </a:r>
            <a:r>
              <a:rPr lang="en-US" sz="2000" dirty="0" err="1">
                <a:cs typeface="+mj-cs"/>
              </a:rPr>
              <a:t>nanoscale</a:t>
            </a:r>
            <a:r>
              <a:rPr lang="en-US" sz="2000" dirty="0">
                <a:cs typeface="+mj-cs"/>
              </a:rPr>
              <a:t> in any dimension. These materials are thus characterized by having three arbitrarily dimensions above 100 nm </a:t>
            </a:r>
          </a:p>
          <a:p>
            <a:pPr algn="just" rtl="0">
              <a:lnSpc>
                <a:spcPct val="150000"/>
              </a:lnSpc>
            </a:pPr>
            <a:r>
              <a:rPr lang="en-US" sz="2000" dirty="0">
                <a:cs typeface="+mj-cs"/>
              </a:rPr>
              <a:t>The arrangement of three-dimension </a:t>
            </a:r>
            <a:r>
              <a:rPr lang="en-US" sz="2000" dirty="0" err="1">
                <a:cs typeface="+mj-cs"/>
              </a:rPr>
              <a:t>nanosystem</a:t>
            </a:r>
            <a:r>
              <a:rPr lang="en-US" sz="2000" dirty="0">
                <a:cs typeface="+mj-cs"/>
              </a:rPr>
              <a:t> consists of both crystalline and amorphous nanostructures, such as </a:t>
            </a:r>
            <a:r>
              <a:rPr lang="en-US" sz="2000" dirty="0" err="1">
                <a:cs typeface="+mj-cs"/>
              </a:rPr>
              <a:t>nanocrystals</a:t>
            </a:r>
            <a:r>
              <a:rPr lang="en-US" sz="2000" dirty="0">
                <a:cs typeface="+mj-cs"/>
              </a:rPr>
              <a:t> have a very large variety of ordered </a:t>
            </a:r>
            <a:r>
              <a:rPr lang="en-US" sz="2000" dirty="0" err="1">
                <a:cs typeface="+mj-cs"/>
              </a:rPr>
              <a:t>nanoarranged</a:t>
            </a:r>
            <a:r>
              <a:rPr lang="en-US" sz="2000" dirty="0">
                <a:cs typeface="+mj-cs"/>
              </a:rPr>
              <a:t> porous materials. </a:t>
            </a:r>
          </a:p>
        </p:txBody>
      </p:sp>
    </p:spTree>
    <p:extLst>
      <p:ext uri="{BB962C8B-B14F-4D97-AF65-F5344CB8AC3E}">
        <p14:creationId xmlns:p14="http://schemas.microsoft.com/office/powerpoint/2010/main" val="2000118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430288" cy="624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42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1"/>
            <a:ext cx="8325485" cy="628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128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91750"/>
            <a:ext cx="8503946" cy="63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128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502278" cy="633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418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85009" cy="638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738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28983"/>
            <a:ext cx="9144000" cy="685800"/>
          </a:xfrm>
        </p:spPr>
        <p:txBody>
          <a:bodyPr>
            <a:normAutofit fontScale="90000"/>
          </a:bodyPr>
          <a:lstStyle/>
          <a:p>
            <a:pPr rtl="0"/>
            <a:r>
              <a:rPr lang="en-US" sz="3600" dirty="0" smtClean="0"/>
              <a:t/>
            </a:r>
            <a:br>
              <a:rPr lang="en-US" sz="3600" dirty="0" smtClean="0"/>
            </a:br>
            <a:r>
              <a:rPr lang="en-US" sz="3600" dirty="0"/>
              <a:t/>
            </a:r>
            <a:br>
              <a:rPr lang="en-US" sz="3600" dirty="0"/>
            </a:br>
            <a:r>
              <a:rPr lang="en-US" sz="3600" b="1" dirty="0" smtClean="0"/>
              <a:t>Classification </a:t>
            </a:r>
            <a:r>
              <a:rPr lang="en-US" sz="3600" b="1" dirty="0"/>
              <a:t>of </a:t>
            </a:r>
            <a:r>
              <a:rPr lang="en-US" sz="3600" b="1" dirty="0" err="1"/>
              <a:t>Nanomaterials</a:t>
            </a:r>
            <a:r>
              <a:rPr lang="en-US" sz="3600" dirty="0"/>
              <a:t/>
            </a:r>
            <a:br>
              <a:rPr lang="en-US" sz="3600" dirty="0"/>
            </a:br>
            <a:r>
              <a:rPr lang="en-US" sz="3200" b="1" u="sng" dirty="0"/>
              <a:t/>
            </a:r>
            <a:br>
              <a:rPr lang="en-US" sz="3200" b="1" u="sng" dirty="0"/>
            </a:b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46" y="692696"/>
            <a:ext cx="8710573" cy="589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890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63861" cy="635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695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97346"/>
            <a:ext cx="8280920" cy="6507935"/>
          </a:xfrm>
          <a:prstGeom prst="rect">
            <a:avLst/>
          </a:prstGeom>
        </p:spPr>
        <p:txBody>
          <a:bodyPr wrap="square">
            <a:spAutoFit/>
          </a:bodyPr>
          <a:lstStyle/>
          <a:p>
            <a:pPr algn="just" rtl="0">
              <a:lnSpc>
                <a:spcPct val="150000"/>
              </a:lnSpc>
            </a:pPr>
            <a:r>
              <a:rPr lang="en-US" sz="2000" dirty="0">
                <a:cs typeface="+mj-cs"/>
              </a:rPr>
              <a:t>these nanoparticles include single crystal, polycrystalline and amorphous particles. If the nanoparticles are single crystalline, they are often referred to as </a:t>
            </a:r>
            <a:r>
              <a:rPr lang="en-US" sz="2000" dirty="0" err="1">
                <a:cs typeface="+mj-cs"/>
              </a:rPr>
              <a:t>nanocrystals</a:t>
            </a:r>
            <a:r>
              <a:rPr lang="en-US" sz="2000" dirty="0">
                <a:cs typeface="+mj-cs"/>
              </a:rPr>
              <a:t>. When the NPs  have  dimension is sufficiently small and quantum confinement effects are observed, the common term used to describe such nanoparticles is quantum dots.</a:t>
            </a:r>
          </a:p>
          <a:p>
            <a:pPr algn="just" rtl="0">
              <a:lnSpc>
                <a:spcPct val="150000"/>
              </a:lnSpc>
            </a:pPr>
            <a:r>
              <a:rPr lang="en-US" sz="2000" b="1" i="1" dirty="0">
                <a:cs typeface="+mj-cs"/>
              </a:rPr>
              <a:t>Quantum dot</a:t>
            </a:r>
            <a:r>
              <a:rPr lang="en-US" sz="2000" dirty="0">
                <a:cs typeface="+mj-cs"/>
              </a:rPr>
              <a:t>: It is a zero dimensional system The electron movement was restricted in entire three dimensions. These are nanoparticles of semiconducting material, such as cadmium, selenium, indium or even rare earth materials. Because of the small size, electrons are constrained in all three dimensions and therefore behave more like electrons in a discrete atom than in a crystal. This means that transitions between well-defined</a:t>
            </a:r>
            <a:r>
              <a:rPr lang="en-US" sz="2000" b="1" i="1" u="sng" dirty="0">
                <a:cs typeface="+mj-cs"/>
              </a:rPr>
              <a:t> </a:t>
            </a:r>
            <a:r>
              <a:rPr lang="en-US" sz="2000" dirty="0">
                <a:cs typeface="+mj-cs"/>
              </a:rPr>
              <a:t>energy levels occur, as in discrete atoms. Hence if electrons are excited to higher levels, they will emit light of a specific frequency when they drop back down to lower levels</a:t>
            </a:r>
            <a:r>
              <a:rPr lang="en-US" dirty="0"/>
              <a:t>.</a:t>
            </a:r>
          </a:p>
        </p:txBody>
      </p:sp>
    </p:spTree>
    <p:extLst>
      <p:ext uri="{BB962C8B-B14F-4D97-AF65-F5344CB8AC3E}">
        <p14:creationId xmlns:p14="http://schemas.microsoft.com/office/powerpoint/2010/main" val="810556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64984"/>
            <a:ext cx="8640960" cy="3785652"/>
          </a:xfrm>
          <a:prstGeom prst="rect">
            <a:avLst/>
          </a:prstGeom>
        </p:spPr>
        <p:txBody>
          <a:bodyPr wrap="square">
            <a:spAutoFit/>
          </a:bodyPr>
          <a:lstStyle/>
          <a:p>
            <a:pPr algn="just" rtl="0">
              <a:lnSpc>
                <a:spcPct val="150000"/>
              </a:lnSpc>
            </a:pPr>
            <a:r>
              <a:rPr lang="en-US" sz="2000" dirty="0">
                <a:cs typeface="+mj-cs"/>
              </a:rPr>
              <a:t>The frequency of light is ‘</a:t>
            </a:r>
            <a:r>
              <a:rPr lang="en-US" sz="2000" dirty="0" err="1">
                <a:cs typeface="+mj-cs"/>
              </a:rPr>
              <a:t>tuneable</a:t>
            </a:r>
            <a:r>
              <a:rPr lang="en-US" sz="2000" dirty="0">
                <a:cs typeface="+mj-cs"/>
              </a:rPr>
              <a:t>‘ by adjusting the dimensions of the nanoparticle. In the reverse process, absorption of light of specific frequencies can excite electrons into the conduction band, increasing conductivity.</a:t>
            </a:r>
          </a:p>
          <a:p>
            <a:pPr algn="just" rtl="0">
              <a:lnSpc>
                <a:spcPct val="150000"/>
              </a:lnSpc>
            </a:pPr>
            <a:r>
              <a:rPr lang="en-US" sz="2000" b="1" dirty="0">
                <a:cs typeface="+mj-cs"/>
              </a:rPr>
              <a:t>Figure 1 </a:t>
            </a:r>
            <a:r>
              <a:rPr lang="en-US" sz="2000" dirty="0">
                <a:cs typeface="+mj-cs"/>
              </a:rPr>
              <a:t>shows the difference in the relative sizes of the energy gap between occupied energy levels (the valence band) and unoccupied energy levels (the conduction band) of a quantum dot and a semiconductor. The smaller the quantum dot, the larger the energy gap between the energy levels and hence the higher the frequency of light emitted. </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787854" y="3933056"/>
            <a:ext cx="5304426" cy="2808312"/>
          </a:xfrm>
          <a:prstGeom prst="rect">
            <a:avLst/>
          </a:prstGeom>
          <a:noFill/>
          <a:ln>
            <a:noFill/>
          </a:ln>
        </p:spPr>
      </p:pic>
    </p:spTree>
    <p:extLst>
      <p:ext uri="{BB962C8B-B14F-4D97-AF65-F5344CB8AC3E}">
        <p14:creationId xmlns:p14="http://schemas.microsoft.com/office/powerpoint/2010/main" val="3202562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0476"/>
            <a:ext cx="8496943" cy="62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85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823" y="260647"/>
            <a:ext cx="8964488" cy="6555641"/>
          </a:xfrm>
          <a:prstGeom prst="rect">
            <a:avLst/>
          </a:prstGeom>
        </p:spPr>
        <p:txBody>
          <a:bodyPr wrap="square">
            <a:spAutoFit/>
          </a:bodyPr>
          <a:lstStyle/>
          <a:p>
            <a:pPr algn="just" rtl="0">
              <a:lnSpc>
                <a:spcPct val="150000"/>
              </a:lnSpc>
            </a:pPr>
            <a:r>
              <a:rPr lang="en-US" sz="2000" dirty="0">
                <a:cs typeface="+mj-cs"/>
              </a:rPr>
              <a:t>This type has been called by a variety of names such as: whiskers, fibers or fibrils, nanowires and </a:t>
            </a:r>
            <a:r>
              <a:rPr lang="en-US" sz="2000" dirty="0" err="1">
                <a:cs typeface="+mj-cs"/>
              </a:rPr>
              <a:t>nanorods</a:t>
            </a:r>
            <a:r>
              <a:rPr lang="en-US" sz="2000" dirty="0">
                <a:cs typeface="+mj-cs"/>
              </a:rPr>
              <a:t>. In many cases one-dimensional systems take into account carbon-based, metal-based or even oxide-based systems. </a:t>
            </a:r>
            <a:r>
              <a:rPr lang="en-US" sz="2000" dirty="0" err="1">
                <a:cs typeface="+mj-cs"/>
              </a:rPr>
              <a:t>Nanotubues</a:t>
            </a:r>
            <a:r>
              <a:rPr lang="en-US" sz="2000" dirty="0">
                <a:cs typeface="+mj-cs"/>
              </a:rPr>
              <a:t> and </a:t>
            </a:r>
            <a:r>
              <a:rPr lang="en-US" sz="2000" dirty="0" err="1">
                <a:cs typeface="+mj-cs"/>
              </a:rPr>
              <a:t>nanocables</a:t>
            </a:r>
            <a:r>
              <a:rPr lang="en-US" sz="2000" dirty="0">
                <a:cs typeface="+mj-cs"/>
              </a:rPr>
              <a:t> are also considered one-dimensional structures if the extension over one dimension is predominant over the other types . </a:t>
            </a:r>
          </a:p>
          <a:p>
            <a:pPr algn="just" rtl="0">
              <a:lnSpc>
                <a:spcPct val="150000"/>
              </a:lnSpc>
            </a:pPr>
            <a:r>
              <a:rPr lang="en-US" sz="2000" b="1" i="1" dirty="0">
                <a:cs typeface="+mj-cs"/>
              </a:rPr>
              <a:t>Quantum Wire </a:t>
            </a:r>
            <a:r>
              <a:rPr lang="en-US" sz="2000" dirty="0">
                <a:cs typeface="+mj-cs"/>
              </a:rPr>
              <a:t>: It is a one-dimensional system The electron can move in one direction and restricted in two directions.</a:t>
            </a:r>
          </a:p>
          <a:p>
            <a:pPr algn="just" rtl="0">
              <a:lnSpc>
                <a:spcPct val="150000"/>
              </a:lnSpc>
            </a:pPr>
            <a:r>
              <a:rPr lang="en-US" sz="2000" dirty="0">
                <a:cs typeface="+mj-cs"/>
              </a:rPr>
              <a:t>Quantum wires are ultra fine wires or linear arrays of Nano dots, formed by self-assembly They can be made from a wide range of materials such as Semiconductor Nanowires made of silicon, gallium nitride and indium phosphide. </a:t>
            </a:r>
          </a:p>
          <a:p>
            <a:pPr algn="just" rtl="0">
              <a:lnSpc>
                <a:spcPct val="150000"/>
              </a:lnSpc>
            </a:pPr>
            <a:r>
              <a:rPr lang="en-US" sz="2000" dirty="0">
                <a:cs typeface="+mj-cs"/>
              </a:rPr>
              <a:t>Nanowires have potential applications in  high-density data storage, either as magnetic read heads or as  </a:t>
            </a:r>
            <a:r>
              <a:rPr lang="en-US" sz="2000" dirty="0" err="1">
                <a:cs typeface="+mj-cs"/>
              </a:rPr>
              <a:t>mpatterned</a:t>
            </a:r>
            <a:r>
              <a:rPr lang="en-US" sz="2000" dirty="0">
                <a:cs typeface="+mj-cs"/>
              </a:rPr>
              <a:t> storage media .  In electronic and </a:t>
            </a:r>
            <a:r>
              <a:rPr lang="en-US" sz="2000" dirty="0" err="1">
                <a:cs typeface="+mj-cs"/>
              </a:rPr>
              <a:t>opto</a:t>
            </a:r>
            <a:r>
              <a:rPr lang="en-US" sz="2000" dirty="0">
                <a:cs typeface="+mj-cs"/>
              </a:rPr>
              <a:t>-electronic </a:t>
            </a:r>
            <a:r>
              <a:rPr lang="en-US" sz="2000" dirty="0" err="1">
                <a:cs typeface="+mj-cs"/>
              </a:rPr>
              <a:t>Nanodevices</a:t>
            </a:r>
            <a:r>
              <a:rPr lang="en-US" sz="2000" dirty="0">
                <a:cs typeface="+mj-cs"/>
              </a:rPr>
              <a:t>, for metallic  interconnects of quantum devices and </a:t>
            </a:r>
            <a:r>
              <a:rPr lang="en-US" sz="2000" dirty="0" err="1">
                <a:cs typeface="+mj-cs"/>
              </a:rPr>
              <a:t>Nanodevices</a:t>
            </a:r>
            <a:r>
              <a:rPr lang="en-US" sz="2000" dirty="0">
                <a:cs typeface="+mj-cs"/>
              </a:rPr>
              <a:t>.  </a:t>
            </a:r>
            <a:endParaRPr lang="en-US" sz="2000" dirty="0"/>
          </a:p>
        </p:txBody>
      </p:sp>
    </p:spTree>
    <p:extLst>
      <p:ext uri="{BB962C8B-B14F-4D97-AF65-F5344CB8AC3E}">
        <p14:creationId xmlns:p14="http://schemas.microsoft.com/office/powerpoint/2010/main" val="3612260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908720"/>
            <a:ext cx="7920880" cy="5632311"/>
          </a:xfrm>
          <a:prstGeom prst="rect">
            <a:avLst/>
          </a:prstGeom>
        </p:spPr>
        <p:txBody>
          <a:bodyPr wrap="square">
            <a:spAutoFit/>
          </a:bodyPr>
          <a:lstStyle/>
          <a:p>
            <a:pPr algn="just" rtl="0">
              <a:lnSpc>
                <a:spcPct val="150000"/>
              </a:lnSpc>
            </a:pPr>
            <a:r>
              <a:rPr lang="en-US" sz="2000" dirty="0"/>
              <a:t>Electrical wires made on a macroscopic scale possess an electrical resistance which depends only on the length and area of the wire, according to the well-known formula</a:t>
            </a:r>
            <a:r>
              <a:rPr lang="en-US" sz="2000" dirty="0" smtClean="0"/>
              <a:t>:</a:t>
            </a:r>
          </a:p>
          <a:p>
            <a:pPr algn="just" rtl="0">
              <a:lnSpc>
                <a:spcPct val="150000"/>
              </a:lnSpc>
            </a:pPr>
            <a:endParaRPr lang="en-US" sz="2000" dirty="0"/>
          </a:p>
          <a:p>
            <a:pPr algn="just" rtl="0">
              <a:lnSpc>
                <a:spcPct val="150000"/>
              </a:lnSpc>
            </a:pPr>
            <a:endParaRPr lang="en-US" sz="2000" dirty="0" smtClean="0"/>
          </a:p>
          <a:p>
            <a:pPr algn="ctr" rtl="0">
              <a:lnSpc>
                <a:spcPct val="150000"/>
              </a:lnSpc>
            </a:pPr>
            <a:endParaRPr lang="en-US" sz="2000" dirty="0"/>
          </a:p>
          <a:p>
            <a:pPr algn="just" rtl="0">
              <a:lnSpc>
                <a:spcPct val="150000"/>
              </a:lnSpc>
            </a:pPr>
            <a:r>
              <a:rPr lang="en-US" sz="2000" dirty="0"/>
              <a:t> where ρ is the resistivity of the material from which the wire is made, </a:t>
            </a:r>
          </a:p>
          <a:p>
            <a:pPr algn="just" rtl="0">
              <a:lnSpc>
                <a:spcPct val="150000"/>
              </a:lnSpc>
            </a:pPr>
            <a:r>
              <a:rPr lang="en-US" sz="2000" dirty="0"/>
              <a:t>l is the length in m and ,</a:t>
            </a:r>
          </a:p>
          <a:p>
            <a:pPr algn="just" rtl="0">
              <a:lnSpc>
                <a:spcPct val="150000"/>
              </a:lnSpc>
            </a:pPr>
            <a:r>
              <a:rPr lang="en-US" sz="2000" dirty="0"/>
              <a:t>A is the cross-sectional area of the wire in m</a:t>
            </a:r>
            <a:r>
              <a:rPr lang="en-US" sz="2000" baseline="30000" dirty="0"/>
              <a:t>2</a:t>
            </a:r>
            <a:r>
              <a:rPr lang="en-US" sz="2000" dirty="0"/>
              <a:t>.</a:t>
            </a:r>
            <a:r>
              <a:rPr lang="en-US" sz="2000" b="1" i="1" u="sng" dirty="0"/>
              <a:t> </a:t>
            </a:r>
            <a:endParaRPr lang="en-US" sz="2000" dirty="0"/>
          </a:p>
          <a:p>
            <a:pPr algn="just" rtl="0">
              <a:lnSpc>
                <a:spcPct val="150000"/>
              </a:lnSpc>
            </a:pPr>
            <a:r>
              <a:rPr lang="en-US" sz="2000" dirty="0"/>
              <a:t>However, if wires are made sufficiently thin, the electrons become constrained  in the dimensions at right angles to the length of the wire and this causes their energies to be quantized</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492896"/>
            <a:ext cx="1881931" cy="1008112"/>
          </a:xfrm>
          <a:prstGeom prst="rect">
            <a:avLst/>
          </a:prstGeom>
          <a:noFill/>
          <a:ln>
            <a:noFill/>
          </a:ln>
        </p:spPr>
      </p:pic>
    </p:spTree>
    <p:extLst>
      <p:ext uri="{BB962C8B-B14F-4D97-AF65-F5344CB8AC3E}">
        <p14:creationId xmlns:p14="http://schemas.microsoft.com/office/powerpoint/2010/main" val="354448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78" y="372230"/>
            <a:ext cx="8505385" cy="622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793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761</Words>
  <Application>Microsoft Office PowerPoint</Application>
  <PresentationFormat>On-screen Show (4:3)</PresentationFormat>
  <Paragraphs>35</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Nanostructured Materials                            lecture-2                                  </vt:lpstr>
      <vt:lpstr>  Classification of Nanomaterials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Electronics                             lecture-1</dc:title>
  <dc:creator>Dr.SUHA ALNASSAR</dc:creator>
  <cp:lastModifiedBy>Dr.SUHA ALNASSAR</cp:lastModifiedBy>
  <cp:revision>44</cp:revision>
  <dcterms:created xsi:type="dcterms:W3CDTF">2015-12-06T18:43:31Z</dcterms:created>
  <dcterms:modified xsi:type="dcterms:W3CDTF">2019-03-21T18:31:55Z</dcterms:modified>
</cp:coreProperties>
</file>